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</p:sldMasterIdLst>
  <p:notesMasterIdLst>
    <p:notesMasterId r:id="rId50"/>
  </p:notesMasterIdLst>
  <p:handoutMasterIdLst>
    <p:handoutMasterId r:id="rId51"/>
  </p:handoutMasterIdLst>
  <p:sldIdLst>
    <p:sldId id="380" r:id="rId8"/>
    <p:sldId id="495" r:id="rId9"/>
    <p:sldId id="475" r:id="rId10"/>
    <p:sldId id="3902" r:id="rId11"/>
    <p:sldId id="374" r:id="rId12"/>
    <p:sldId id="501" r:id="rId13"/>
    <p:sldId id="1861" r:id="rId14"/>
    <p:sldId id="3982" r:id="rId15"/>
    <p:sldId id="1898" r:id="rId16"/>
    <p:sldId id="3983" r:id="rId17"/>
    <p:sldId id="1823" r:id="rId18"/>
    <p:sldId id="3980" r:id="rId19"/>
    <p:sldId id="3984" r:id="rId20"/>
    <p:sldId id="3985" r:id="rId21"/>
    <p:sldId id="484" r:id="rId22"/>
    <p:sldId id="4006" r:id="rId23"/>
    <p:sldId id="1883" r:id="rId24"/>
    <p:sldId id="3986" r:id="rId25"/>
    <p:sldId id="3987" r:id="rId26"/>
    <p:sldId id="3981" r:id="rId27"/>
    <p:sldId id="3988" r:id="rId28"/>
    <p:sldId id="3990" r:id="rId29"/>
    <p:sldId id="3989" r:id="rId30"/>
    <p:sldId id="3991" r:id="rId31"/>
    <p:sldId id="3992" r:id="rId32"/>
    <p:sldId id="3997" r:id="rId33"/>
    <p:sldId id="3998" r:id="rId34"/>
    <p:sldId id="3999" r:id="rId35"/>
    <p:sldId id="3993" r:id="rId36"/>
    <p:sldId id="3994" r:id="rId37"/>
    <p:sldId id="3995" r:id="rId38"/>
    <p:sldId id="3996" r:id="rId39"/>
    <p:sldId id="4000" r:id="rId40"/>
    <p:sldId id="4001" r:id="rId41"/>
    <p:sldId id="4002" r:id="rId42"/>
    <p:sldId id="4003" r:id="rId43"/>
    <p:sldId id="4004" r:id="rId44"/>
    <p:sldId id="4005" r:id="rId45"/>
    <p:sldId id="4007" r:id="rId46"/>
    <p:sldId id="3901" r:id="rId47"/>
    <p:sldId id="500" r:id="rId48"/>
    <p:sldId id="497" r:id="rId4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380"/>
            <p14:sldId id="495"/>
            <p14:sldId id="475"/>
            <p14:sldId id="3902"/>
            <p14:sldId id="374"/>
            <p14:sldId id="501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  <p14:sldId id="4006"/>
            <p14:sldId id="1883"/>
          </p14:sldIdLst>
        </p14:section>
        <p14:section name="Monitor" id="{347A490B-8778-48D5-87FC-2239F3646E7D}">
          <p14:sldIdLst>
            <p14:sldId id="3986"/>
            <p14:sldId id="3987"/>
            <p14:sldId id="3981"/>
            <p14:sldId id="3988"/>
          </p14:sldIdLst>
        </p14:section>
        <p14:section name="Export" id="{11A2DBB4-A525-4361-AB35-AD8B0933C9C1}">
          <p14:sldIdLst>
            <p14:sldId id="3990"/>
            <p14:sldId id="3989"/>
            <p14:sldId id="3991"/>
            <p14:sldId id="3992"/>
          </p14:sldIdLst>
        </p14:section>
        <p14:section name="Report" id="{BD3EE31D-F53A-4001-8BDF-BFD4BDD4091F}">
          <p14:sldIdLst>
            <p14:sldId id="3997"/>
            <p14:sldId id="3998"/>
            <p14:sldId id="3999"/>
          </p14:sldIdLst>
        </p14:section>
        <p14:section name="Synchronize" id="{789B1B4B-6B8D-4C0C-9792-409AD9210A07}">
          <p14:sldIdLst>
            <p14:sldId id="3993"/>
            <p14:sldId id="3994"/>
            <p14:sldId id="3995"/>
            <p14:sldId id="3996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  <p14:sldId id="4007"/>
          </p14:sldIdLst>
        </p14:section>
        <p14:section name="Outro" id="{ED7AFC50-B7E8-442E-9A05-CF1CE63C159C}">
          <p14:sldIdLst>
            <p14:sldId id="3901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pc="-70"/>
              <a:t>Note to speakers.  </a:t>
            </a:r>
            <a:r>
              <a:rPr lang="en-US" spc="-70"/>
              <a:t>There are a lot of resources in this slide deck.  Required slides are:</a:t>
            </a:r>
          </a:p>
          <a:p>
            <a:r>
              <a:rPr lang="en-US" spc="-70"/>
              <a:t>Title, Sponsors, Raffle, Fundraiser</a:t>
            </a:r>
          </a:p>
          <a:p>
            <a:r>
              <a:rPr lang="en-US" spc="-70"/>
              <a:t>You may use your own deck with these slides.</a:t>
            </a:r>
          </a:p>
          <a:p>
            <a:r>
              <a:rPr lang="en-US" spc="-70"/>
              <a:t>[Delete this entire message after you read it.]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7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9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whatever in you need to </a:t>
            </a:r>
            <a:r>
              <a:rPr lang="en-US" dirty="0" err="1"/>
              <a:t>to</a:t>
            </a:r>
            <a:r>
              <a:rPr lang="en-US" dirty="0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5/27/2020 2:17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5/27/2020 2:17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366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1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3112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9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3" r:id="rId12"/>
    <p:sldLayoutId id="2147484204" r:id="rId13"/>
    <p:sldLayoutId id="2147484206" r:id="rId14"/>
    <p:sldLayoutId id="2147484239" r:id="rId15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3.png"/><Relationship Id="rId11" Type="http://schemas.openxmlformats.org/officeDocument/2006/relationships/image" Target="../media/image3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9.jpg"/><Relationship Id="rId7" Type="http://schemas.openxmlformats.org/officeDocument/2006/relationships/image" Target="../media/image3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3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9.png"/><Relationship Id="rId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png"/><Relationship Id="rId11" Type="http://schemas.openxmlformats.org/officeDocument/2006/relationships/image" Target="../media/image32.png"/><Relationship Id="rId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ve.uwkc.org/M365VM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nikcharlebois.com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A58C4FD7-3110-4C19-B2F3-1B3898D5500A}"/>
              </a:ext>
            </a:extLst>
          </p:cNvPr>
          <p:cNvSpPr txBox="1">
            <a:spLocks/>
          </p:cNvSpPr>
          <p:nvPr/>
        </p:nvSpPr>
        <p:spPr>
          <a:xfrm>
            <a:off x="1" y="2039111"/>
            <a:ext cx="12192000" cy="1592357"/>
          </a:xfrm>
          <a:prstGeom prst="roundRect">
            <a:avLst/>
          </a:prstGeom>
          <a:noFill/>
          <a:ln w="28575">
            <a:noFill/>
          </a:ln>
        </p:spPr>
        <p:txBody>
          <a:bodyPr vert="horz" wrap="square" lIns="274320" tIns="91440" rIns="182880" bIns="91440" rtlCol="0" anchor="ctr" anchorCtr="0">
            <a:normAutofit fontScale="97500"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685983"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MICROSOFT 365 VIRTUAL MARATHON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Microsoft365DSC – La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Arial"/>
              </a:rPr>
              <a:t>meilleure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 chose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Arial"/>
              </a:rPr>
              <a:t>depuis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"/>
              </a:rPr>
              <a:t> le pain tranche</a:t>
            </a:r>
            <a:endParaRPr lang="en-US" sz="2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53F3327-8FC1-4E27-98E6-42D44EFF912D}"/>
              </a:ext>
            </a:extLst>
          </p:cNvPr>
          <p:cNvSpPr txBox="1">
            <a:spLocks/>
          </p:cNvSpPr>
          <p:nvPr/>
        </p:nvSpPr>
        <p:spPr>
          <a:xfrm>
            <a:off x="0" y="3796061"/>
            <a:ext cx="12192000" cy="622300"/>
          </a:xfrm>
          <a:prstGeom prst="roundRect">
            <a:avLst/>
          </a:prstGeom>
          <a:noFill/>
          <a:ln w="28575">
            <a:noFill/>
          </a:ln>
        </p:spPr>
        <p:txBody>
          <a:bodyPr lIns="91440" tIns="91440" bIns="91440" anchor="ctr">
            <a:norm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0" algn="ctr"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Nik Charlebois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01E0C9-8D21-49FE-BC2F-F0E73B68E4B6}"/>
              </a:ext>
            </a:extLst>
          </p:cNvPr>
          <p:cNvGrpSpPr/>
          <p:nvPr/>
        </p:nvGrpSpPr>
        <p:grpSpPr>
          <a:xfrm>
            <a:off x="9830840" y="5560519"/>
            <a:ext cx="2361160" cy="1195348"/>
            <a:chOff x="9992531" y="5551188"/>
            <a:chExt cx="2361160" cy="11953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E9910C3-B04F-4A28-B2DE-8ED5C5B2D5AA}"/>
                </a:ext>
              </a:extLst>
            </p:cNvPr>
            <p:cNvGrpSpPr/>
            <p:nvPr/>
          </p:nvGrpSpPr>
          <p:grpSpPr>
            <a:xfrm>
              <a:off x="9992531" y="5551188"/>
              <a:ext cx="2180964" cy="991632"/>
              <a:chOff x="9945639" y="5718730"/>
              <a:chExt cx="2180964" cy="991632"/>
            </a:xfrm>
          </p:grpSpPr>
          <p:pic>
            <p:nvPicPr>
              <p:cNvPr id="23" name="Picture 2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864F0DE8-E4E9-41F1-88CA-C45CC8AC7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38D9A1-D153-49C2-AE2B-284EEAA80810}"/>
                  </a:ext>
                </a:extLst>
              </p:cNvPr>
              <p:cNvSpPr txBox="1"/>
              <p:nvPr/>
            </p:nvSpPr>
            <p:spPr>
              <a:xfrm>
                <a:off x="9945639" y="5718730"/>
                <a:ext cx="21809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/>
                  <a:t>Brought to you by:</a:t>
                </a:r>
              </a:p>
              <a:p>
                <a:r>
                  <a:rPr lang="en-US" sz="1200" spc="-70"/>
                  <a:t>The Global Microsoft Community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E07596-C856-492F-BE2A-4421A683DB23}"/>
                </a:ext>
              </a:extLst>
            </p:cNvPr>
            <p:cNvSpPr txBox="1"/>
            <p:nvPr/>
          </p:nvSpPr>
          <p:spPr>
            <a:xfrm>
              <a:off x="9992532" y="6561870"/>
              <a:ext cx="236115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/>
                <a:t>M365VirtualMarathon.com | #M365VM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18D45F-374C-48A0-9AFF-1103811E9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229" y="379492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Automatisation</a:t>
            </a:r>
            <a:endParaRPr lang="en-US" sz="2000" b="1" dirty="0"/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Approche</a:t>
            </a:r>
            <a:r>
              <a:rPr lang="en-US" sz="2400" dirty="0">
                <a:solidFill>
                  <a:schemeClr val="tx1"/>
                </a:solidFill>
              </a:rPr>
              <a:t> declarative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avec du PowerShell </a:t>
            </a:r>
            <a:r>
              <a:rPr lang="en-US" sz="4400" dirty="0" err="1">
                <a:ea typeface="+mj-ea"/>
                <a:cs typeface="+mj-cs"/>
              </a:rPr>
              <a:t>classique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Ecrire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configuration Microsoft 365 </a:t>
            </a:r>
            <a:r>
              <a:rPr lang="en-US" dirty="0" err="1"/>
              <a:t>en</a:t>
            </a:r>
            <a:r>
              <a:rPr lang="en-US" dirty="0"/>
              <a:t>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1035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Automatisation</a:t>
            </a:r>
            <a:r>
              <a:rPr lang="en-US" sz="3200" dirty="0"/>
              <a:t> – </a:t>
            </a:r>
            <a:r>
              <a:rPr lang="en-US" sz="3200" dirty="0" err="1"/>
              <a:t>Deploiement</a:t>
            </a:r>
            <a:r>
              <a:rPr lang="en-US" sz="3200" dirty="0"/>
              <a:t> de Configuration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845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Automatisation</a:t>
            </a:r>
            <a:r>
              <a:rPr lang="en-US" sz="3200" dirty="0"/>
              <a:t> – </a:t>
            </a:r>
            <a:r>
              <a:rPr lang="en-US" sz="3200" dirty="0" err="1"/>
              <a:t>Deploiement</a:t>
            </a:r>
            <a:r>
              <a:rPr lang="en-US" sz="3200" dirty="0"/>
              <a:t> de Configuration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Automatisation</a:t>
            </a:r>
            <a:r>
              <a:rPr lang="en-US" dirty="0"/>
              <a:t> de </a:t>
            </a:r>
            <a:r>
              <a:rPr lang="en-US" dirty="0" err="1"/>
              <a:t>toutes</a:t>
            </a:r>
            <a:r>
              <a:rPr lang="en-US" dirty="0"/>
              <a:t> les charges Microsoft 365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 err="1"/>
              <a:t>Flot</a:t>
            </a:r>
            <a:r>
              <a:rPr lang="en-US" dirty="0"/>
              <a:t> de </a:t>
            </a:r>
            <a:r>
              <a:rPr lang="en-US" dirty="0" err="1"/>
              <a:t>logique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Appels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Couche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d’abstraction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qui reside sur les sous-modules;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Ecrire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 configuration pour </a:t>
            </a:r>
            <a:r>
              <a:rPr kumimoji="0" lang="en-GB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toutes</a:t>
            </a: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les charges;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IMPORTANT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M365DSC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gere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la configuration et les structures, pas les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donnees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32" lvl="1" indent="-285750" defTabSz="914367">
              <a:buFontTx/>
              <a:buChar char="-"/>
              <a:defRPr/>
            </a:pPr>
            <a:r>
              <a:rPr lang="en-CA" sz="2400" dirty="0">
                <a:solidFill>
                  <a:srgbClr val="1A1A1A"/>
                </a:solidFill>
                <a:latin typeface="Segoe UI"/>
              </a:rPr>
              <a:t>*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Pourrait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etre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augmente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pour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gerer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les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donnees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</a:t>
            </a:r>
            <a:r>
              <a:rPr lang="en-CA" sz="2400" dirty="0" err="1">
                <a:solidFill>
                  <a:srgbClr val="1A1A1A"/>
                </a:solidFill>
                <a:latin typeface="Segoe UI"/>
              </a:rPr>
              <a:t>si</a:t>
            </a:r>
            <a:r>
              <a:rPr lang="en-CA" sz="2400" dirty="0">
                <a:solidFill>
                  <a:srgbClr val="1A1A1A"/>
                </a:solidFill>
                <a:latin typeface="Segoe UI"/>
              </a:rPr>
              <a:t> necessaires;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 de support pour PowerShell Core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puisque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les sous-modules ne le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supportent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7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 err="1">
                <a:solidFill>
                  <a:schemeClr val="tx1"/>
                </a:solidFill>
              </a:rPr>
              <a:t>Automatisation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Surveillance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/>
              <a:t>derapage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Prend</a:t>
            </a:r>
            <a:r>
              <a:rPr lang="en-US" dirty="0"/>
              <a:t> action:</a:t>
            </a:r>
          </a:p>
          <a:p>
            <a:pPr algn="ctr"/>
            <a:r>
              <a:rPr lang="en-US" dirty="0"/>
              <a:t> Fixe, </a:t>
            </a:r>
            <a:r>
              <a:rPr lang="en-US" dirty="0" err="1"/>
              <a:t>rapporte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alerte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Surveillance – </a:t>
            </a:r>
            <a:r>
              <a:rPr lang="en-US" sz="3200" dirty="0" err="1"/>
              <a:t>Analyse</a:t>
            </a:r>
            <a:r>
              <a:rPr lang="en-US" sz="3200" dirty="0"/>
              <a:t> de </a:t>
            </a:r>
            <a:r>
              <a:rPr lang="en-US" sz="3200" dirty="0" err="1"/>
              <a:t>derapage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C42AF-6E21-4813-9127-A232BBFF6555}"/>
              </a:ext>
            </a:extLst>
          </p:cNvPr>
          <p:cNvSpPr/>
          <p:nvPr/>
        </p:nvSpPr>
        <p:spPr bwMode="auto">
          <a:xfrm>
            <a:off x="3519621" y="722680"/>
            <a:ext cx="5163890" cy="4381165"/>
          </a:xfrm>
          <a:prstGeom prst="rect">
            <a:avLst/>
          </a:prstGeom>
          <a:solidFill>
            <a:srgbClr val="732B6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SPC to M365Conf 3 White BG">
            <a:hlinkClick r:id="" action="ppaction://media"/>
            <a:extLst>
              <a:ext uri="{FF2B5EF4-FFF2-40B4-BE49-F238E27FC236}">
                <a16:creationId xmlns:a16="http://schemas.microsoft.com/office/drawing/2014/main" id="{AA8F9090-0E6E-4BEC-8797-B823F44F06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092" y="866984"/>
            <a:ext cx="4933813" cy="270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1751E-DA8E-4D4B-82C8-754496B58178}"/>
              </a:ext>
            </a:extLst>
          </p:cNvPr>
          <p:cNvSpPr txBox="1"/>
          <p:nvPr/>
        </p:nvSpPr>
        <p:spPr>
          <a:xfrm>
            <a:off x="3519620" y="310273"/>
            <a:ext cx="1606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pc="-70">
                <a:solidFill>
                  <a:srgbClr val="1B6B7E"/>
                </a:solidFill>
              </a:rPr>
              <a:t>A vos calendriers: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81EB6-F62B-44B0-AAA6-B0829DFEB561}"/>
              </a:ext>
            </a:extLst>
          </p:cNvPr>
          <p:cNvSpPr/>
          <p:nvPr/>
        </p:nvSpPr>
        <p:spPr bwMode="auto">
          <a:xfrm>
            <a:off x="3629092" y="3329119"/>
            <a:ext cx="4933813" cy="1662759"/>
          </a:xfrm>
          <a:prstGeom prst="rect">
            <a:avLst/>
          </a:prstGeom>
          <a:solidFill>
            <a:srgbClr val="F9F9F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87F4-E315-4E89-A828-E9D0DF4C2F1C}"/>
              </a:ext>
            </a:extLst>
          </p:cNvPr>
          <p:cNvSpPr txBox="1"/>
          <p:nvPr/>
        </p:nvSpPr>
        <p:spPr>
          <a:xfrm>
            <a:off x="4502549" y="2814924"/>
            <a:ext cx="3025252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spc="-70">
                <a:solidFill>
                  <a:srgbClr val="298E93"/>
                </a:solidFill>
              </a:rPr>
              <a:t>March 23-25, 2021</a:t>
            </a:r>
          </a:p>
          <a:p>
            <a:pPr algn="ctr"/>
            <a:r>
              <a:rPr lang="en-US" sz="2400" spc="-70">
                <a:solidFill>
                  <a:srgbClr val="298E93"/>
                </a:solidFill>
              </a:rPr>
              <a:t>MGM Grand Resort</a:t>
            </a:r>
          </a:p>
          <a:p>
            <a:pPr algn="ctr"/>
            <a:r>
              <a:rPr lang="en-US" sz="2400" spc="-70">
                <a:solidFill>
                  <a:srgbClr val="298E93"/>
                </a:solidFill>
              </a:rPr>
              <a:t>Las Vegas, Nevada, USA</a:t>
            </a:r>
          </a:p>
          <a:p>
            <a:pPr algn="ctr"/>
            <a:endParaRPr lang="en-US" sz="800" spc="-70">
              <a:solidFill>
                <a:srgbClr val="298E93"/>
              </a:solidFill>
            </a:endParaRPr>
          </a:p>
          <a:p>
            <a:pPr algn="ctr"/>
            <a:r>
              <a:rPr lang="en-US" sz="2400" spc="-70">
                <a:solidFill>
                  <a:srgbClr val="732B6B"/>
                </a:solidFill>
              </a:rPr>
              <a:t>M365Conf.com</a:t>
            </a:r>
          </a:p>
          <a:p>
            <a:pPr algn="ctr"/>
            <a:r>
              <a:rPr lang="en-US" sz="2400" spc="-70">
                <a:solidFill>
                  <a:srgbClr val="732B6B"/>
                </a:solidFill>
              </a:rPr>
              <a:t>#M365CONF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16E1-6503-4F96-8CFB-5A304155A49F}"/>
              </a:ext>
            </a:extLst>
          </p:cNvPr>
          <p:cNvSpPr txBox="1"/>
          <p:nvPr/>
        </p:nvSpPr>
        <p:spPr>
          <a:xfrm>
            <a:off x="3762375" y="4749414"/>
            <a:ext cx="4667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>
                <a:solidFill>
                  <a:srgbClr val="1B6B7E"/>
                </a:solidFill>
              </a:rPr>
              <a:t>The SharePoint Conference is now The Microsoft 365 Collaboration Conference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A05EC-73A6-4FD6-B3AD-486249754D21}"/>
              </a:ext>
            </a:extLst>
          </p:cNvPr>
          <p:cNvGrpSpPr/>
          <p:nvPr/>
        </p:nvGrpSpPr>
        <p:grpSpPr>
          <a:xfrm>
            <a:off x="9830840" y="5560519"/>
            <a:ext cx="2361160" cy="1195348"/>
            <a:chOff x="9992531" y="5551188"/>
            <a:chExt cx="2361160" cy="11953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E78A2-E4C6-401B-8C53-B08B637C1B20}"/>
                </a:ext>
              </a:extLst>
            </p:cNvPr>
            <p:cNvGrpSpPr/>
            <p:nvPr/>
          </p:nvGrpSpPr>
          <p:grpSpPr>
            <a:xfrm>
              <a:off x="9992531" y="5551188"/>
              <a:ext cx="2180964" cy="991632"/>
              <a:chOff x="9945639" y="5718730"/>
              <a:chExt cx="2180964" cy="991632"/>
            </a:xfrm>
          </p:grpSpPr>
          <p:pic>
            <p:nvPicPr>
              <p:cNvPr id="35" name="Picture 3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66878C8B-FC4D-4A16-9C16-F5C64EB78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5640" y="6088062"/>
                <a:ext cx="1938629" cy="6223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58DA8AA-2DCF-4C80-9A89-8F28EDEA5C4A}"/>
                  </a:ext>
                </a:extLst>
              </p:cNvPr>
              <p:cNvSpPr txBox="1"/>
              <p:nvPr/>
            </p:nvSpPr>
            <p:spPr>
              <a:xfrm>
                <a:off x="9945639" y="5718730"/>
                <a:ext cx="21809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spc="-70"/>
                  <a:t>Par:</a:t>
                </a:r>
              </a:p>
              <a:p>
                <a:r>
                  <a:rPr lang="en-US" sz="1200" spc="-70"/>
                  <a:t>Global Microsoft Community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C69358-3693-4975-AA73-8D6346B11EB6}"/>
                </a:ext>
              </a:extLst>
            </p:cNvPr>
            <p:cNvSpPr txBox="1"/>
            <p:nvPr/>
          </p:nvSpPr>
          <p:spPr>
            <a:xfrm>
              <a:off x="9992532" y="6561870"/>
              <a:ext cx="236115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spc="-70"/>
                <a:t>M365VirtualMarathon.com | #M365VM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17AD3DB-DF17-40F8-AF24-D193CB00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229" y="305849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58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Surveillance des </a:t>
            </a:r>
            <a:r>
              <a:rPr lang="en-CA" dirty="0" err="1"/>
              <a:t>derapages</a:t>
            </a:r>
            <a:endParaRPr lang="en-CA" dirty="0"/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tel que mentionne, puis termine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</a:t>
            </a:r>
            <a:r>
              <a:rPr lang="fr-CA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et 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rapporte les dérapages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rapporte et fixe les dérapages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+Surveillance</a:t>
            </a:r>
            <a:endParaRPr kumimoji="0" lang="fr-CA" sz="2800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+Fixe</a:t>
            </a:r>
            <a:endParaRPr kumimoji="0" lang="fr-CA" sz="2800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6309134" y="3354476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Defaut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Surveillance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Environnements</a:t>
            </a:r>
            <a:r>
              <a:rPr lang="en-US" dirty="0"/>
              <a:t> Microsoft 365 </a:t>
            </a:r>
            <a:r>
              <a:rPr lang="en-US" dirty="0" err="1"/>
              <a:t>Existants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9480852" y="425426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Export – </a:t>
            </a:r>
            <a:r>
              <a:rPr lang="en-US" sz="3200" dirty="0" err="1"/>
              <a:t>Obtenir</a:t>
            </a:r>
            <a:r>
              <a:rPr lang="en-US" sz="3200" dirty="0"/>
              <a:t> </a:t>
            </a:r>
            <a:r>
              <a:rPr lang="en-US" sz="3200" dirty="0" err="1"/>
              <a:t>une</a:t>
            </a:r>
            <a:r>
              <a:rPr lang="en-US" sz="3200" dirty="0"/>
              <a:t> configuration </a:t>
            </a:r>
            <a:r>
              <a:rPr lang="en-US" sz="3200" dirty="0" err="1"/>
              <a:t>existante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 la </a:t>
            </a:r>
            <a:r>
              <a:rPr lang="en-US" sz="2400" dirty="0" err="1"/>
              <a:t>commande</a:t>
            </a:r>
            <a:r>
              <a:rPr lang="en-US" sz="2400" dirty="0"/>
              <a:t> </a:t>
            </a:r>
            <a:r>
              <a:rPr lang="en-US" sz="2400" b="1" dirty="0"/>
              <a:t>Export-M365DSCConfiguration</a:t>
            </a:r>
            <a:r>
              <a:rPr lang="en-US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Offre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interface </a:t>
            </a:r>
            <a:r>
              <a:rPr lang="en-US" sz="2400" dirty="0" err="1"/>
              <a:t>graphique</a:t>
            </a:r>
            <a:r>
              <a:rPr lang="en-US" sz="2400" dirty="0"/>
              <a:t> pour </a:t>
            </a:r>
            <a:r>
              <a:rPr lang="en-US" sz="2400" dirty="0" err="1"/>
              <a:t>choisir</a:t>
            </a:r>
            <a:r>
              <a:rPr lang="en-US" sz="2400" dirty="0"/>
              <a:t> les </a:t>
            </a:r>
            <a:r>
              <a:rPr lang="en-US" sz="2400" dirty="0" err="1"/>
              <a:t>composants</a:t>
            </a:r>
            <a:r>
              <a:rPr lang="en-US" sz="2400" dirty="0"/>
              <a:t> a exporter;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Exporte</a:t>
            </a:r>
            <a:r>
              <a:rPr lang="en-US" sz="2400" dirty="0"/>
              <a:t> la configuration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fichier</a:t>
            </a:r>
            <a:r>
              <a:rPr lang="en-US" sz="2400" dirty="0"/>
              <a:t> .ps1;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Simplement</a:t>
            </a:r>
            <a:r>
              <a:rPr lang="en-US" sz="2400" dirty="0"/>
              <a:t> </a:t>
            </a:r>
            <a:r>
              <a:rPr lang="en-US" sz="2400" dirty="0" err="1"/>
              <a:t>besoin</a:t>
            </a:r>
            <a:r>
              <a:rPr lang="en-US" sz="2400" dirty="0"/>
              <a:t> de </a:t>
            </a:r>
            <a:r>
              <a:rPr lang="en-US" sz="2400" dirty="0" err="1"/>
              <a:t>fournir</a:t>
            </a:r>
            <a:r>
              <a:rPr lang="en-US" sz="2400" dirty="0"/>
              <a:t> un </a:t>
            </a:r>
            <a:r>
              <a:rPr lang="en-US" sz="2400" dirty="0" err="1"/>
              <a:t>compte</a:t>
            </a:r>
            <a:r>
              <a:rPr lang="en-US" sz="2400" dirty="0"/>
              <a:t> </a:t>
            </a:r>
            <a:r>
              <a:rPr lang="en-US" sz="2400" dirty="0" err="1"/>
              <a:t>ayant</a:t>
            </a:r>
            <a:r>
              <a:rPr lang="en-US" sz="2400" dirty="0"/>
              <a:t> les droits </a:t>
            </a:r>
            <a:r>
              <a:rPr lang="en-US" sz="2400" dirty="0" err="1"/>
              <a:t>administrateurs</a:t>
            </a:r>
            <a:r>
              <a:rPr lang="en-US" sz="2400" dirty="0"/>
              <a:t> sur les charges </a:t>
            </a:r>
            <a:r>
              <a:rPr lang="en-US" sz="2400" dirty="0" err="1"/>
              <a:t>selectionnees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Rapport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996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Rapport – </a:t>
            </a:r>
            <a:r>
              <a:rPr lang="en-US" sz="3200" dirty="0" err="1"/>
              <a:t>Convertire</a:t>
            </a:r>
            <a:r>
              <a:rPr lang="en-US" sz="3200" dirty="0"/>
              <a:t> configuration </a:t>
            </a:r>
            <a:r>
              <a:rPr lang="en-US" sz="3200" dirty="0" err="1"/>
              <a:t>en</a:t>
            </a:r>
            <a:r>
              <a:rPr lang="en-US" sz="3200" dirty="0"/>
              <a:t> Excel </a:t>
            </a:r>
            <a:r>
              <a:rPr lang="en-US" sz="3200" dirty="0" err="1"/>
              <a:t>ou</a:t>
            </a:r>
            <a:r>
              <a:rPr lang="en-US" sz="3200" dirty="0"/>
              <a:t>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83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r>
              <a:rPr lang="en-US" dirty="0"/>
              <a:t> des rapports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Rapport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Synchronisation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526E57-8EB9-49D2-96D9-2246FA27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58" y="2107331"/>
            <a:ext cx="2754695" cy="94446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EC9DB99-C41D-4763-88C8-8D4D095BE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33" y="2122364"/>
            <a:ext cx="722672" cy="9144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0992E85-FD1C-43FA-8DD7-54FF82612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4" y="3353499"/>
            <a:ext cx="722672" cy="91440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26DC5695-6E61-4CDA-9D6B-A807381F0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73" y="4569600"/>
            <a:ext cx="2571524" cy="780308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B86DC2E9-9586-4D88-90BF-DA49D0DD0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2167" y="4595663"/>
            <a:ext cx="2309699" cy="88711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8861BE8-3B06-4B1C-BB2B-FCFD90FA4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6889" y="4406947"/>
            <a:ext cx="2571524" cy="1049715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C8B49A07-442E-4C89-8098-F0C578AA7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33" y="4584634"/>
            <a:ext cx="722673" cy="914400"/>
          </a:xfrm>
          <a:prstGeom prst="rect">
            <a:avLst/>
          </a:prstGeom>
        </p:spPr>
      </p:pic>
      <p:pic>
        <p:nvPicPr>
          <p:cNvPr id="44" name="Picture 43" descr="A sky view looking up at night&#10;&#10;Description automatically generated">
            <a:extLst>
              <a:ext uri="{FF2B5EF4-FFF2-40B4-BE49-F238E27FC236}">
                <a16:creationId xmlns:a16="http://schemas.microsoft.com/office/drawing/2014/main" id="{750715A3-C328-43D9-9292-5A47950319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1816" y="3344945"/>
            <a:ext cx="3069075" cy="780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B1884-7F39-4130-A6B6-818DCBE94FDC}"/>
              </a:ext>
            </a:extLst>
          </p:cNvPr>
          <p:cNvSpPr txBox="1"/>
          <p:nvPr/>
        </p:nvSpPr>
        <p:spPr>
          <a:xfrm>
            <a:off x="1258102" y="794431"/>
            <a:ext cx="44851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3600" b="1" spc="-70"/>
              <a:t>Merci à nos sponsors:</a:t>
            </a:r>
          </a:p>
        </p:txBody>
      </p:sp>
      <p:pic>
        <p:nvPicPr>
          <p:cNvPr id="3074" name="Picture 2" descr="KWizCom">
            <a:extLst>
              <a:ext uri="{FF2B5EF4-FFF2-40B4-BE49-F238E27FC236}">
                <a16:creationId xmlns:a16="http://schemas.microsoft.com/office/drawing/2014/main" id="{C8E5C383-5772-48F2-B4CD-1BEA5BA8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73" y="5771195"/>
            <a:ext cx="2923074" cy="7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1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6392219" y="4445143"/>
            <a:ext cx="166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Automatisation</a:t>
            </a:r>
            <a:endParaRPr lang="en-US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Synchronisation</a:t>
            </a:r>
            <a:r>
              <a:rPr lang="en-US" sz="3200" dirty="0"/>
              <a:t> – </a:t>
            </a:r>
            <a:r>
              <a:rPr lang="en-US" sz="3200" dirty="0" err="1"/>
              <a:t>Garder</a:t>
            </a:r>
            <a:r>
              <a:rPr lang="en-US" sz="3200" dirty="0"/>
              <a:t> </a:t>
            </a:r>
            <a:r>
              <a:rPr lang="en-US" sz="3200" dirty="0" err="1"/>
              <a:t>plusieurs</a:t>
            </a:r>
            <a:r>
              <a:rPr lang="en-US" sz="3200" dirty="0"/>
              <a:t> tenants synchro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Synchronisation</a:t>
            </a:r>
            <a:r>
              <a:rPr lang="en-US" sz="3200" dirty="0"/>
              <a:t> – </a:t>
            </a:r>
            <a:r>
              <a:rPr lang="en-US" sz="3200" dirty="0" err="1"/>
              <a:t>Garder</a:t>
            </a:r>
            <a:r>
              <a:rPr lang="en-US" sz="3200" dirty="0"/>
              <a:t> </a:t>
            </a:r>
            <a:r>
              <a:rPr lang="en-US" sz="3200" dirty="0" err="1"/>
              <a:t>plusieurs</a:t>
            </a:r>
            <a:r>
              <a:rPr lang="en-US" sz="3200" dirty="0"/>
              <a:t> tenants synchro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Analyse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792106"/>
            <a:ext cx="286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Analyse</a:t>
            </a:r>
            <a:r>
              <a:rPr lang="en-US" dirty="0"/>
              <a:t> un tenant </a:t>
            </a:r>
            <a:r>
              <a:rPr lang="en-US" dirty="0" err="1"/>
              <a:t>contre</a:t>
            </a:r>
            <a:r>
              <a:rPr lang="en-US" dirty="0"/>
              <a:t> un configuration </a:t>
            </a:r>
            <a:r>
              <a:rPr lang="en-US" dirty="0" err="1"/>
              <a:t>approuvee</a:t>
            </a:r>
            <a:endParaRPr lang="en-US" dirty="0"/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Blueprint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Comparer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Comparer deux tenants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Analyse</a:t>
            </a:r>
            <a:r>
              <a:rPr lang="en-US" sz="3200" dirty="0"/>
              <a:t> – Deux Export dans le temps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Avril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Rapport de differences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Comparee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Generer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8" y="2944299"/>
            <a:ext cx="3912108" cy="22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Visitez les stands partenaires, regardez leurs sessions et vidéos afin d’obtenir les réponses et répondez au questionnaire</a:t>
            </a:r>
          </a:p>
          <a:p>
            <a:r>
              <a:rPr lang="fr-FR" dirty="0"/>
              <a:t>Il vous faut 5 bonnes réponses pour gagner un des 3 casques (1 par </a:t>
            </a:r>
            <a:r>
              <a:rPr lang="fr-FR" dirty="0" err="1"/>
              <a:t>region</a:t>
            </a:r>
            <a:r>
              <a:rPr lang="fr-FR" dirty="0"/>
              <a:t> Etat Unis, Asie, Europe)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071" y="1409700"/>
            <a:ext cx="7152505" cy="1381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dirty="0" err="1"/>
              <a:t>Tirage</a:t>
            </a:r>
            <a:r>
              <a:rPr lang="en-US" sz="2300" dirty="0"/>
              <a:t> au sort ! </a:t>
            </a:r>
            <a:r>
              <a:rPr lang="en-US" sz="2300" dirty="0" err="1"/>
              <a:t>Soyez</a:t>
            </a:r>
            <a:r>
              <a:rPr lang="en-US" sz="2300" dirty="0"/>
              <a:t> prêt !</a:t>
            </a:r>
            <a:br>
              <a:rPr lang="en-US" sz="2300" dirty="0"/>
            </a:br>
            <a:r>
              <a:rPr lang="en-US" sz="2300" dirty="0"/>
              <a:t>Nous </a:t>
            </a:r>
            <a:r>
              <a:rPr lang="en-US" sz="2300" dirty="0" err="1"/>
              <a:t>offrons</a:t>
            </a:r>
            <a:r>
              <a:rPr lang="en-US" sz="2300" dirty="0"/>
              <a:t> 3 Oculus 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162211" y="5661967"/>
            <a:ext cx="4126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32B6B"/>
                </a:solidFill>
              </a:rPr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35467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403130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fr-FR" sz="3200" dirty="0">
                <a:solidFill>
                  <a:srgbClr val="732B6B"/>
                </a:solidFill>
                <a:latin typeface="+mn-lt"/>
              </a:rPr>
              <a:t>Merci de nous avoir rejoint 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2011037"/>
            <a:ext cx="12191999" cy="1496300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>
                <a:latin typeface="+mn-lt"/>
              </a:rPr>
              <a:t>Avez-vous des questions ?</a:t>
            </a:r>
            <a:endParaRPr lang="en-US" sz="1800" dirty="0">
              <a:latin typeface="+mn-lt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B0ABFF1-BDC6-4668-8684-4A618075A737}"/>
              </a:ext>
            </a:extLst>
          </p:cNvPr>
          <p:cNvSpPr txBox="1">
            <a:spLocks/>
          </p:cNvSpPr>
          <p:nvPr/>
        </p:nvSpPr>
        <p:spPr>
          <a:xfrm>
            <a:off x="1033179" y="5309192"/>
            <a:ext cx="4606666" cy="646113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000" dirty="0">
                <a:latin typeface="+mn-lt"/>
              </a:rPr>
              <a:t>Formulaire de </a:t>
            </a:r>
            <a:r>
              <a:rPr lang="fr-FR" sz="2000">
                <a:latin typeface="+mn-lt"/>
              </a:rPr>
              <a:t>satisfaction (Speaker)</a:t>
            </a:r>
            <a:endParaRPr lang="fr-FR" sz="2000" dirty="0">
              <a:latin typeface="+mn-lt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fr-FR" sz="2000" dirty="0">
                <a:latin typeface="+mn-lt"/>
              </a:rPr>
              <a:t>https://bit.ly/M365VMSpeakerFeedback</a:t>
            </a:r>
          </a:p>
          <a:p>
            <a:endParaRPr lang="fr-FR" dirty="0"/>
          </a:p>
        </p:txBody>
      </p:sp>
      <p:pic>
        <p:nvPicPr>
          <p:cNvPr id="13" name="Picture 12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1A0CE5C0-AFCB-4ABB-AF63-BE1E9DF8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81" y="2823157"/>
            <a:ext cx="2317062" cy="22860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784798F-E711-4039-AAB3-82FE1761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806" y="2797586"/>
            <a:ext cx="2342213" cy="2286000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B6798F0-D758-4DF7-9056-8C7407531ADE}"/>
              </a:ext>
            </a:extLst>
          </p:cNvPr>
          <p:cNvSpPr txBox="1">
            <a:spLocks/>
          </p:cNvSpPr>
          <p:nvPr/>
        </p:nvSpPr>
        <p:spPr>
          <a:xfrm>
            <a:off x="6469627" y="5308974"/>
            <a:ext cx="4906296" cy="646331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>
                <a:latin typeface="+mn-lt"/>
              </a:rPr>
              <a:t>Formulaire de satisfaction (Evénement)</a:t>
            </a:r>
          </a:p>
          <a:p>
            <a:pPr marL="0" indent="0" algn="ctr">
              <a:buNone/>
            </a:pPr>
            <a:r>
              <a:rPr lang="fr-FR" sz="1800" dirty="0">
                <a:latin typeface="+mn-lt"/>
              </a:rPr>
              <a:t>https://bit.ly/M365VMFeedback</a:t>
            </a:r>
            <a:endParaRPr lang="fr-FR" dirty="0">
              <a:latin typeface="+mn-lt"/>
            </a:endParaRPr>
          </a:p>
          <a:p>
            <a:pPr algn="ctr"/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B2328-F5B9-4CC3-9447-2881668B9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229" y="379492"/>
            <a:ext cx="23145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C209B2-A6D6-4A92-BA15-B9EBBC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dirty="0"/>
              <a:t>CONSIDER DONATING TO THE FOLLOWING CHARITY RELIEF FUNDS:</a:t>
            </a:r>
            <a:br>
              <a:rPr lang="en-US" sz="1800" dirty="0"/>
            </a:br>
            <a:r>
              <a:rPr lang="en-US" sz="1800" dirty="0"/>
              <a:t>UNITED WAY OR INTERNATIONAL MEDICAL CORPS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83F9D61-D55C-4FFA-9295-A48F9C222B8B}"/>
              </a:ext>
            </a:extLst>
          </p:cNvPr>
          <p:cNvSpPr txBox="1">
            <a:spLocks/>
          </p:cNvSpPr>
          <p:nvPr/>
        </p:nvSpPr>
        <p:spPr>
          <a:xfrm>
            <a:off x="1" y="591206"/>
            <a:ext cx="12191999" cy="587286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+mn-lt"/>
              </a:rPr>
              <a:t>THANK YOU FOR JOINING US!</a:t>
            </a:r>
            <a:br>
              <a:rPr lang="en-US" sz="1400" dirty="0">
                <a:latin typeface="+mn-lt"/>
              </a:rPr>
            </a:br>
            <a:r>
              <a:rPr 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OF FUNDS FROM SPONSORS GO TO SUPPORT COMMUNITY RELIEF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3AC61A3-8AAE-4695-9812-EDEFB750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61568">
            <a:off x="1616826" y="3198521"/>
            <a:ext cx="1110174" cy="1213104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2A39EDA-2FD0-4130-86A9-EADCB034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88" y="1178492"/>
            <a:ext cx="1110174" cy="1213104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75CB7AAE-3EF8-4AB3-B2DF-5AF699A1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98" y="3761690"/>
            <a:ext cx="3116004" cy="3116004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59993AC-2309-4171-A8D8-DED724ADF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 bwMode="auto">
          <a:xfrm>
            <a:off x="8850795" y="105240"/>
            <a:ext cx="3233173" cy="13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BDFADB85-56D7-4A63-BE05-A94D2A872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 b="28166"/>
          <a:stretch/>
        </p:blipFill>
        <p:spPr bwMode="auto">
          <a:xfrm>
            <a:off x="197483" y="4961481"/>
            <a:ext cx="4235369" cy="12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F5ED0-8B60-402E-81DE-A82926753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8" y="0"/>
            <a:ext cx="1778483" cy="930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97FB49-787D-484D-9BE2-0FB7399DAA44}"/>
              </a:ext>
            </a:extLst>
          </p:cNvPr>
          <p:cNvSpPr txBox="1"/>
          <p:nvPr/>
        </p:nvSpPr>
        <p:spPr>
          <a:xfrm>
            <a:off x="3324890" y="3692406"/>
            <a:ext cx="7513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Segoe UI" pitchFamily="34" charset="0"/>
                <a:cs typeface="Segoe UI" pitchFamily="34" charset="0"/>
              </a:rPr>
              <a:t>United Way: </a:t>
            </a:r>
            <a:r>
              <a:rPr lang="en-US" sz="2000" u="sng" dirty="0">
                <a:latin typeface="Helvetica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https://give.uwkc.org/M365VM</a:t>
            </a:r>
            <a:endParaRPr lang="en-US" sz="2000" u="sng" dirty="0">
              <a:latin typeface="Helvetica" panose="020B0604020202020204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 pitchFamily="34" charset="0"/>
              </a:rPr>
              <a:t>International Medical Corps: </a:t>
            </a:r>
            <a:r>
              <a:rPr lang="en-US" sz="2000" b="0" i="0" u="sng" dirty="0">
                <a:effectLst/>
                <a:latin typeface="Helvetica" panose="020B0604020202020204" pitchFamily="34" charset="0"/>
              </a:rPr>
              <a:t>https://bit.ly/MedicalCorpsFund</a:t>
            </a:r>
            <a:endParaRPr lang="en-US" sz="2000" dirty="0"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9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89619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3200" dirty="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3532900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n-lt"/>
              </a:rPr>
              <a:t>DO YOU HAVE ANY QUESTIONS</a:t>
            </a:r>
            <a:r>
              <a:rPr lang="cs-CZ" sz="1800">
                <a:latin typeface="+mn-lt"/>
              </a:rPr>
              <a:t>?</a:t>
            </a: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r>
              <a:rPr lang="en-US" sz="1800" dirty="0">
                <a:latin typeface="+mn-lt"/>
              </a:rPr>
              <a:t>[OPTIONAL: Let’s Connect: Social Media Links or Email]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292B81-8D74-4653-813C-52641512D215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CD62D4-837E-484D-9857-1015B617F222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F55A5-2267-4C45-AD3C-D71D50B5250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3CFEB0E9-EBAD-4240-B8B3-5157A209C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92C9C-45E9-46AC-8A36-0604881427A4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3A957B-51F9-468C-B7D1-B60C2218253F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30A2D-3607-4852-A1E9-0082EF787C4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430E22D-59EB-4187-A1A3-6380B9C17E5C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14031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FE272-33F3-475F-B7C0-A423EC9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+mn-lt"/>
              </a:rPr>
              <a:t>@NikCharlebois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0F04DD-3B81-41D3-BBC4-0A7A03EE95FB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ABEC26-9FFE-4D50-BE2E-F59F4C47CEF0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ADB6B9-D660-48FC-9A93-8AC5D3C4603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16" name="Picture 15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047A7875-3519-490A-81FA-27AE7FA34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9726ADF-47A8-493A-B87D-2615A0614780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D1215-60FB-4039-B9A4-9DB24EFF476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8AC273-F443-4C48-8862-872AE10FFFDB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5DADA7-1F9F-44E7-B228-107AEA2FF422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5520AE-001E-41E9-B769-C1268AC977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4001" b="400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8C8F5E-F703-4B70-9560-1E639E022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0341" y="2946047"/>
            <a:ext cx="7152505" cy="2958714"/>
          </a:xfrm>
        </p:spPr>
        <p:txBody>
          <a:bodyPr/>
          <a:lstStyle/>
          <a:p>
            <a:r>
              <a:rPr lang="en-US" dirty="0"/>
              <a:t>Senior Premier Field Engineer – Microsoft</a:t>
            </a:r>
          </a:p>
          <a:p>
            <a:r>
              <a:rPr lang="en-US" dirty="0" err="1"/>
              <a:t>Ancien</a:t>
            </a:r>
            <a:r>
              <a:rPr lang="en-US" dirty="0"/>
              <a:t> MVP</a:t>
            </a:r>
          </a:p>
          <a:p>
            <a:r>
              <a:rPr lang="en-US" dirty="0"/>
              <a:t>Base a Gatineau, Quebec</a:t>
            </a:r>
          </a:p>
          <a:p>
            <a:r>
              <a:rPr lang="en-US" dirty="0" err="1"/>
              <a:t>Bloggeur</a:t>
            </a:r>
            <a:r>
              <a:rPr lang="en-US" dirty="0"/>
              <a:t> sous </a:t>
            </a:r>
            <a:r>
              <a:rPr lang="en-US" dirty="0">
                <a:hlinkClick r:id="rId6"/>
              </a:rPr>
              <a:t>https://NikCharlebois.com</a:t>
            </a:r>
            <a:endParaRPr lang="en-US" dirty="0"/>
          </a:p>
          <a:p>
            <a:r>
              <a:rPr lang="en-US" dirty="0" err="1"/>
              <a:t>Gestionnaire</a:t>
            </a:r>
            <a:r>
              <a:rPr lang="en-US" dirty="0"/>
              <a:t> de </a:t>
            </a:r>
            <a:r>
              <a:rPr lang="en-US" dirty="0" err="1"/>
              <a:t>produit</a:t>
            </a:r>
            <a:r>
              <a:rPr lang="en-US" dirty="0"/>
              <a:t> pour Microsoft365DSC</a:t>
            </a:r>
          </a:p>
        </p:txBody>
      </p:sp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1" y="3068134"/>
            <a:ext cx="4673071" cy="26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Visit the Vendors Booth, Sessions and Watch the Videos</a:t>
            </a:r>
          </a:p>
          <a:p>
            <a:r>
              <a:rPr lang="en-US" dirty="0"/>
              <a:t>Submit Your Answers to Enter the Raffle</a:t>
            </a:r>
          </a:p>
          <a:p>
            <a:r>
              <a:rPr lang="en-US" dirty="0"/>
              <a:t>You need at least 5 correct answers then submit for a chance to win one of 3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1200" dirty="0"/>
              <a:t>(One in each Americas, APAC, EMEA)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59" y="2027799"/>
            <a:ext cx="7152505" cy="646331"/>
          </a:xfrm>
        </p:spPr>
        <p:txBody>
          <a:bodyPr/>
          <a:lstStyle/>
          <a:p>
            <a:r>
              <a:rPr lang="en-US" dirty="0"/>
              <a:t>ARE YOU READY FOR A RAFFLE?</a:t>
            </a:r>
            <a:br>
              <a:rPr lang="en-US" dirty="0"/>
            </a:br>
            <a:r>
              <a:rPr lang="en-US" dirty="0"/>
              <a:t>We are giving away 3 Oculus Quest All In One!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383667" y="5699433"/>
            <a:ext cx="5248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41005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347016" y="1498498"/>
            <a:ext cx="149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Automatisation</a:t>
            </a:r>
            <a:endParaRPr lang="en-US" sz="1600" dirty="0"/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574890" y="4534835"/>
            <a:ext cx="146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endParaRPr lang="en-US" dirty="0"/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34468" y="4497450"/>
            <a:ext cx="1550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Synchronisation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 err="1"/>
              <a:t>Communaute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5843658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Documentation disponible sur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Equipe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dediee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CA" sz="2400" b="0" i="0" u="none" strike="noStrike" kern="1200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d’</a:t>
            </a:r>
            <a:r>
              <a:rPr kumimoji="0" lang="fr-CA" sz="2400" b="0" i="0" u="none" strike="noStrike" kern="1200" cap="none" spc="0" normalizeH="0" baseline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ingenieurs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partout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dans le monde;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Recherchons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l’aide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pour: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Developpement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Suggestions,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idees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et 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commentaires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1036</Words>
  <Application>Microsoft Office PowerPoint</Application>
  <PresentationFormat>Widescreen</PresentationFormat>
  <Paragraphs>250</Paragraphs>
  <Slides>42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Helvetica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PowerPoint Presentation</vt:lpstr>
      <vt:lpstr>PowerPoint Presentation</vt:lpstr>
      <vt:lpstr>PowerPoint Presentation</vt:lpstr>
      <vt:lpstr>Tirage au sort ! Soyez prêt ! Nous offrons 3 Oculus Quest</vt:lpstr>
      <vt:lpstr>@NikCharlebois</vt:lpstr>
      <vt:lpstr>ARE YOU READY FOR A RAFFLE? We are giving away 3 Oculus Quest All In One! </vt:lpstr>
      <vt:lpstr>Qu’est-ce que Microsoft365DSC?</vt:lpstr>
      <vt:lpstr>PowerPoint Presentation</vt:lpstr>
      <vt:lpstr>Communaute</vt:lpstr>
      <vt:lpstr>PowerPoint Presentation</vt:lpstr>
      <vt:lpstr>Difference avec du PowerShell classique</vt:lpstr>
      <vt:lpstr>Difference avec du PowerShell classique</vt:lpstr>
      <vt:lpstr>PowerPoint Presentation</vt:lpstr>
      <vt:lpstr>PowerPoint Presentation</vt:lpstr>
      <vt:lpstr>Flot de logique</vt:lpstr>
      <vt:lpstr>IMPORTANT</vt:lpstr>
      <vt:lpstr>Demo 1</vt:lpstr>
      <vt:lpstr>PowerPoint Presentation</vt:lpstr>
      <vt:lpstr>PowerPoint Presentation</vt:lpstr>
      <vt:lpstr>Surveillance des derapages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Demo 4</vt:lpstr>
      <vt:lpstr>PowerPoint Presentation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PowerPoint Presentation</vt:lpstr>
      <vt:lpstr>CONSIDER DONATING TO THE FOLLOWING CHARITY RELIEF FUNDS: UNITED WAY OR INTERNATIONAL MEDICAL CORPS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2020-05-27T18:20:49Z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